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460B22-7496-42AF-B20E-043106E7CCFA}">
  <a:tblStyle styleId="{D8460B22-7496-42AF-B20E-043106E7CCFA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F81BD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F81B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495800" y="3886200"/>
            <a:ext cx="434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talomrész képaláírással">
  <p:cSld name="Tartalomrész képaláírással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1" name="Shape 31"/>
          <p:cNvSpPr txBox="1"/>
          <p:nvPr/>
        </p:nvSpPr>
        <p:spPr>
          <a:xfrm>
            <a:off x="447989" y="44624"/>
            <a:ext cx="441204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hu-HU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MINTACÍM SZERKESZTÉSE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 és tartalom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zakaszfejléc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44" name="Shape 44"/>
          <p:cNvSpPr txBox="1"/>
          <p:nvPr/>
        </p:nvSpPr>
        <p:spPr>
          <a:xfrm>
            <a:off x="447989" y="44624"/>
            <a:ext cx="441204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hu-HU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MINTACÍM SZERKESZTÉSE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tartalomrész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Összehasonlítás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sak cím">
  <p:cSld name="Csak cí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47989" y="16288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5724128" y="1633102"/>
            <a:ext cx="324036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ép képaláírással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nevesforum.h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neves@emk.sote.h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eves.nevesforum.h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info.nevesforum.h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nevesforum.h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233749" y="2665950"/>
            <a:ext cx="53784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hu-HU"/>
              <a:t>A NEVES program</a:t>
            </a:r>
            <a:endParaRPr sz="4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10270" y="0"/>
            <a:ext cx="3669667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7359" y="354379"/>
            <a:ext cx="1890465" cy="111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496" y="304970"/>
            <a:ext cx="1163608" cy="116360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238475" y="4903800"/>
            <a:ext cx="4637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D9D9D9"/>
                </a:solidFill>
              </a:rPr>
              <a:t>Kötelező szakmacsoportos továbbképzés </a:t>
            </a:r>
            <a:endParaRPr sz="2400">
              <a:solidFill>
                <a:srgbClr val="D9D9D9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D9D9D9"/>
                </a:solidFill>
              </a:rPr>
              <a:t>2018.</a:t>
            </a:r>
            <a:endParaRPr sz="24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hu-HU" sz="3000"/>
              <a:t>Mire jó? Mire nem jó?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457200" y="1600200"/>
            <a:ext cx="4038600" cy="45261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>
                <a:solidFill>
                  <a:srgbClr val="00B050"/>
                </a:solidFill>
              </a:rPr>
              <a:t>JÓ</a:t>
            </a:r>
            <a:endParaRPr sz="2800">
              <a:solidFill>
                <a:srgbClr val="000000"/>
              </a:solidFill>
            </a:endParaRPr>
          </a:p>
          <a:p>
            <a:pPr marL="342900" lvl="0" indent="-317500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hu-HU" sz="2400">
                <a:solidFill>
                  <a:srgbClr val="000000"/>
                </a:solidFill>
              </a:rPr>
              <a:t>Rendszerhibák feltárása</a:t>
            </a:r>
            <a:endParaRPr sz="2400" b="1">
              <a:solidFill>
                <a:srgbClr val="000000"/>
              </a:solidFill>
            </a:endParaRPr>
          </a:p>
          <a:p>
            <a:pPr marL="342900" lvl="0" indent="-3175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hu-HU" sz="2400">
                <a:solidFill>
                  <a:srgbClr val="000000"/>
                </a:solidFill>
              </a:rPr>
              <a:t>Szervezeti tanulás</a:t>
            </a:r>
            <a:endParaRPr sz="2400">
              <a:solidFill>
                <a:srgbClr val="000000"/>
              </a:solidFill>
            </a:endParaRPr>
          </a:p>
          <a:p>
            <a:pPr marL="342900" lvl="0" indent="-3175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hu-HU" sz="2400">
                <a:solidFill>
                  <a:srgbClr val="000000"/>
                </a:solidFill>
              </a:rPr>
              <a:t>Folyamatszervezés</a:t>
            </a:r>
            <a:endParaRPr sz="2400">
              <a:solidFill>
                <a:srgbClr val="000000"/>
              </a:solidFill>
            </a:endParaRPr>
          </a:p>
          <a:p>
            <a:pPr marL="342900" lvl="0" indent="-3175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hu-HU" sz="2400">
                <a:solidFill>
                  <a:srgbClr val="000000"/>
                </a:solidFill>
              </a:rPr>
              <a:t>HR tervezés</a:t>
            </a:r>
            <a:endParaRPr sz="2400">
              <a:solidFill>
                <a:srgbClr val="000000"/>
              </a:solidFill>
            </a:endParaRPr>
          </a:p>
          <a:p>
            <a:pPr marL="342900" lvl="0" indent="-3175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hu-HU" sz="2400">
                <a:solidFill>
                  <a:srgbClr val="000000"/>
                </a:solidFill>
              </a:rPr>
              <a:t>Eszközök tervezése, kezelése és működtetése</a:t>
            </a:r>
            <a:endParaRPr sz="2400">
              <a:solidFill>
                <a:srgbClr val="000000"/>
              </a:solidFill>
            </a:endParaRPr>
          </a:p>
          <a:p>
            <a:pPr marL="342900" lvl="0" indent="-165100" rtl="0"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1200"/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53" name="Shape 153"/>
          <p:cNvSpPr txBox="1"/>
          <p:nvPr/>
        </p:nvSpPr>
        <p:spPr>
          <a:xfrm>
            <a:off x="4648200" y="1600200"/>
            <a:ext cx="4038600" cy="45261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>
                <a:solidFill>
                  <a:srgbClr val="FF0000"/>
                </a:solidFill>
              </a:rPr>
              <a:t>NEM</a:t>
            </a:r>
            <a:endParaRPr sz="2800">
              <a:solidFill>
                <a:srgbClr val="000000"/>
              </a:solidFill>
            </a:endParaRPr>
          </a:p>
          <a:p>
            <a:pPr marL="342900" lvl="0" indent="-317500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hu-HU" sz="2400">
                <a:solidFill>
                  <a:srgbClr val="000000"/>
                </a:solidFill>
              </a:rPr>
              <a:t>Előfordulási gyakoriság elemezés</a:t>
            </a:r>
            <a:endParaRPr sz="2400">
              <a:solidFill>
                <a:srgbClr val="000000"/>
              </a:solidFill>
            </a:endParaRPr>
          </a:p>
          <a:p>
            <a:pPr marL="342900" lvl="0" indent="-3175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hu-HU" sz="2400">
                <a:solidFill>
                  <a:srgbClr val="000000"/>
                </a:solidFill>
              </a:rPr>
              <a:t>Epidemiológiai kutatások</a:t>
            </a:r>
            <a:endParaRPr sz="2400">
              <a:solidFill>
                <a:srgbClr val="000000"/>
              </a:solidFill>
            </a:endParaRPr>
          </a:p>
          <a:p>
            <a:pPr marL="342900" lvl="0" indent="-3175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hu-HU" sz="2400">
                <a:solidFill>
                  <a:srgbClr val="000000"/>
                </a:solidFill>
              </a:rPr>
              <a:t>Beteg kockázati tényezőinek kutatása</a:t>
            </a:r>
            <a:endParaRPr sz="2400">
              <a:solidFill>
                <a:srgbClr val="000000"/>
              </a:solidFill>
            </a:endParaRPr>
          </a:p>
          <a:p>
            <a:pPr marL="342900" lvl="0" indent="-317500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Char char="•"/>
            </a:pPr>
            <a:r>
              <a:rPr lang="hu-HU" sz="2400">
                <a:solidFill>
                  <a:srgbClr val="000000"/>
                </a:solidFill>
              </a:rPr>
              <a:t>Bűnbakkeresés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457200" y="6126300"/>
            <a:ext cx="78051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dirty="0" err="1" smtClean="0">
                <a:solidFill>
                  <a:schemeClr val="dk1"/>
                </a:solidFill>
              </a:rPr>
              <a:t>Belicza</a:t>
            </a:r>
            <a:r>
              <a:rPr lang="hu-HU" sz="1200" dirty="0" smtClean="0">
                <a:solidFill>
                  <a:schemeClr val="dk1"/>
                </a:solidFill>
              </a:rPr>
              <a:t>, É.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47850" y="1282700"/>
            <a:ext cx="82389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Oki központú adatgyűjtés</a:t>
            </a:r>
            <a:endParaRPr sz="2400" dirty="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Strukturált kérdőívek</a:t>
            </a:r>
            <a:endParaRPr sz="2400" dirty="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Szabad szöveges válasz is lehetséges</a:t>
            </a:r>
            <a:endParaRPr sz="2400" dirty="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Rövid (</a:t>
            </a:r>
            <a:r>
              <a:rPr lang="hu-HU" sz="2400" dirty="0" err="1"/>
              <a:t>max</a:t>
            </a:r>
            <a:r>
              <a:rPr lang="hu-HU" sz="2400" dirty="0"/>
              <a:t>. 2-3 oldal) terjedelem</a:t>
            </a:r>
            <a:endParaRPr sz="2400" dirty="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Felhasználóbarát szerkezet</a:t>
            </a:r>
            <a:endParaRPr sz="2400" dirty="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 smtClean="0"/>
              <a:t>Nyomtatható formában letölthető </a:t>
            </a:r>
            <a:r>
              <a:rPr lang="hu-HU" sz="2400" dirty="0"/>
              <a:t>kérdőív</a:t>
            </a:r>
            <a:endParaRPr sz="2400" dirty="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Statisztikai elemzések azonnal</a:t>
            </a:r>
            <a:endParaRPr sz="2400" dirty="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Exportálható adatok</a:t>
            </a:r>
            <a:endParaRPr sz="2400" dirty="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hu-HU" sz="2400" dirty="0"/>
              <a:t>Adatlapok újraértékelése, fejlesztése az adatok tükrében</a:t>
            </a:r>
            <a:endParaRPr sz="2400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Jelentőlapok jellemzői</a:t>
            </a:r>
            <a:endParaRPr sz="3000"/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l="30675" r="30671"/>
          <a:stretch/>
        </p:blipFill>
        <p:spPr>
          <a:xfrm>
            <a:off x="4572000" y="439583"/>
            <a:ext cx="4319999" cy="62836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7840"/>
              </a:srgbClr>
            </a:outerShdw>
          </a:effectLst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l="30454" r="30891"/>
          <a:stretch/>
        </p:blipFill>
        <p:spPr>
          <a:xfrm>
            <a:off x="228600" y="439583"/>
            <a:ext cx="4319999" cy="62836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7840"/>
              </a:srgbClr>
            </a:outerShdw>
          </a:effectLst>
        </p:spPr>
      </p:pic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48000" y="44625"/>
            <a:ext cx="82389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Minta (a kérdőív felépítése, elrendezése)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Jelenthető témakörök I.</a:t>
            </a:r>
            <a:endParaRPr sz="3000"/>
          </a:p>
        </p:txBody>
      </p:sp>
      <p:graphicFrame>
        <p:nvGraphicFramePr>
          <p:cNvPr id="177" name="Shape 177"/>
          <p:cNvGraphicFramePr/>
          <p:nvPr>
            <p:extLst>
              <p:ext uri="{D42A27DB-BD31-4B8C-83A1-F6EECF244321}">
                <p14:modId xmlns:p14="http://schemas.microsoft.com/office/powerpoint/2010/main" val="2130287541"/>
              </p:ext>
            </p:extLst>
          </p:nvPr>
        </p:nvGraphicFramePr>
        <p:xfrm>
          <a:off x="239113" y="908625"/>
          <a:ext cx="8656650" cy="5577425"/>
        </p:xfrm>
        <a:graphic>
          <a:graphicData uri="http://schemas.openxmlformats.org/drawingml/2006/table">
            <a:tbl>
              <a:tblPr firstRow="1" bandRow="1">
                <a:noFill/>
                <a:tableStyleId>{D8460B22-7496-42AF-B20E-043106E7CCFA}</a:tableStyleId>
              </a:tblPr>
              <a:tblGrid>
                <a:gridCol w="57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solidFill>
                            <a:srgbClr val="FFFFFF"/>
                          </a:solidFill>
                          <a:latin typeface="+mj-lt"/>
                        </a:rPr>
                        <a:t>FB*</a:t>
                      </a:r>
                      <a:endParaRPr sz="18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solidFill>
                            <a:srgbClr val="FFFFFF"/>
                          </a:solidFill>
                          <a:latin typeface="+mj-lt"/>
                        </a:rPr>
                        <a:t>JB**</a:t>
                      </a:r>
                      <a:endParaRPr sz="18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1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Beteg eltűnése, elkóborlása 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-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2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dirty="0">
                          <a:latin typeface="+mj-lt"/>
                        </a:rPr>
                        <a:t>Betegcsere</a:t>
                      </a:r>
                      <a:endParaRPr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3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dirty="0">
                          <a:latin typeface="+mj-lt"/>
                        </a:rPr>
                        <a:t>Betegesés</a:t>
                      </a:r>
                      <a:endParaRPr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4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dirty="0" err="1">
                          <a:latin typeface="+mj-lt"/>
                        </a:rPr>
                        <a:t>Decubitus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I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-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5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Dolgozót ért bántalmazás 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I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6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>
                          <a:latin typeface="+mj-lt"/>
                        </a:rPr>
                        <a:t>Elmaradt tervezett műtétek</a:t>
                      </a:r>
                      <a:endParaRPr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I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7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Fel nem használt vérkészítmények 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I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-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8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dirty="0">
                          <a:latin typeface="+mj-lt"/>
                        </a:rPr>
                        <a:t>Gyógyszereléssel kapcsolatos nem várt események</a:t>
                      </a:r>
                      <a:endParaRPr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I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I/-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9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>
                          <a:latin typeface="+mj-lt"/>
                        </a:rPr>
                        <a:t>Húgyúti beavatkozást követő húgyúti fertőzések</a:t>
                      </a:r>
                      <a:endParaRPr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I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10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>
                          <a:latin typeface="+mj-lt"/>
                        </a:rPr>
                        <a:t>Kanül/katéter asszociált fertőzések</a:t>
                      </a:r>
                      <a:endParaRPr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I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8" name="Shape 178"/>
          <p:cNvSpPr txBox="1"/>
          <p:nvPr/>
        </p:nvSpPr>
        <p:spPr>
          <a:xfrm>
            <a:off x="2336075" y="6486050"/>
            <a:ext cx="66756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*FB: fekvőbeteg ellátásban értelmezhető, **JB: járóbeteg ellátás</a:t>
            </a:r>
            <a:r>
              <a:rPr lang="hu-HU" dirty="0">
                <a:solidFill>
                  <a:schemeClr val="dk1"/>
                </a:solidFill>
              </a:rPr>
              <a:t>ban értelmezhető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Jelenthető témakörök II.</a:t>
            </a:r>
            <a:endParaRPr sz="3000"/>
          </a:p>
        </p:txBody>
      </p:sp>
      <p:graphicFrame>
        <p:nvGraphicFramePr>
          <p:cNvPr id="185" name="Shape 185"/>
          <p:cNvGraphicFramePr/>
          <p:nvPr>
            <p:extLst>
              <p:ext uri="{D42A27DB-BD31-4B8C-83A1-F6EECF244321}">
                <p14:modId xmlns:p14="http://schemas.microsoft.com/office/powerpoint/2010/main" val="2287519971"/>
              </p:ext>
            </p:extLst>
          </p:nvPr>
        </p:nvGraphicFramePr>
        <p:xfrm>
          <a:off x="250825" y="668338"/>
          <a:ext cx="8785225" cy="6253500"/>
        </p:xfrm>
        <a:graphic>
          <a:graphicData uri="http://schemas.openxmlformats.org/drawingml/2006/table">
            <a:tbl>
              <a:tblPr firstRow="1" bandRow="1">
                <a:noFill/>
                <a:tableStyleId>{D8460B22-7496-42AF-B20E-043106E7CCFA}</a:tableStyleId>
              </a:tblPr>
              <a:tblGrid>
                <a:gridCol w="57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solidFill>
                            <a:srgbClr val="FFFFFF"/>
                          </a:solidFill>
                          <a:latin typeface="+mj-lt"/>
                        </a:rPr>
                        <a:t>FB</a:t>
                      </a:r>
                      <a:endParaRPr sz="180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solidFill>
                            <a:srgbClr val="FFFFFF"/>
                          </a:solidFill>
                          <a:latin typeface="+mj-lt"/>
                        </a:rPr>
                        <a:t>JB</a:t>
                      </a:r>
                      <a:endParaRPr sz="180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11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Leletcsere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12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Leletkéslekedés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13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dirty="0">
                          <a:latin typeface="+mj-lt"/>
                        </a:rPr>
                        <a:t>Műtéti sebfertőzés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14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dirty="0">
                          <a:latin typeface="+mj-lt"/>
                        </a:rPr>
                        <a:t>Műtéti szövődmény 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15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Nem tervezett ismételt kórházi felvétel 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-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16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Oldaltévesztés vagy más testrészen történt beavatkozás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17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dirty="0">
                          <a:latin typeface="+mj-lt"/>
                        </a:rPr>
                        <a:t>Orvosi eszközök, műszerek elégtelen működése </a:t>
                      </a:r>
                      <a:endParaRPr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18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Öngyilkosság és öngyilkossági kísérlet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-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19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dirty="0">
                          <a:latin typeface="+mj-lt"/>
                        </a:rPr>
                        <a:t>Tűszúrásos sérülések</a:t>
                      </a:r>
                      <a:endParaRPr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20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dirty="0" err="1">
                          <a:latin typeface="+mj-lt"/>
                        </a:rPr>
                        <a:t>Újraélesztés</a:t>
                      </a:r>
                      <a:endParaRPr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21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>
                          <a:latin typeface="+mj-lt"/>
                        </a:rPr>
                        <a:t>Váratlan halálozás </a:t>
                      </a:r>
                      <a:endParaRPr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latin typeface="+mj-lt"/>
                        </a:rPr>
                        <a:t>I</a:t>
                      </a:r>
                      <a:endParaRPr sz="18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>
                          <a:latin typeface="+mj-lt"/>
                        </a:rPr>
                        <a:t>-</a:t>
                      </a:r>
                      <a:endParaRPr sz="1800" dirty="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2550" y="1519800"/>
            <a:ext cx="8238900" cy="3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FF0066"/>
                </a:solidFill>
              </a:rPr>
              <a:t>A jelentési rendszer </a:t>
            </a:r>
            <a:r>
              <a:rPr lang="hu-HU" sz="2400" dirty="0">
                <a:solidFill>
                  <a:srgbClr val="000000"/>
                </a:solidFill>
              </a:rPr>
              <a:t>csak </a:t>
            </a:r>
            <a:r>
              <a:rPr lang="hu-HU" sz="2400" dirty="0">
                <a:solidFill>
                  <a:srgbClr val="FF0066"/>
                </a:solidFill>
              </a:rPr>
              <a:t>eszköz </a:t>
            </a:r>
            <a:r>
              <a:rPr lang="hu-HU" sz="2400" dirty="0">
                <a:solidFill>
                  <a:srgbClr val="000000"/>
                </a:solidFill>
              </a:rPr>
              <a:t>a problémák okainak feltárásához, megoldásához, nem maga a megoldás!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endParaRPr sz="2400" dirty="0">
              <a:solidFill>
                <a:srgbClr val="FF0066"/>
              </a:solidFill>
            </a:endParaRPr>
          </a:p>
          <a:p>
            <a:pPr marL="0" lvl="0" indent="0" rtl="0">
              <a:spcBef>
                <a:spcPts val="560"/>
              </a:spcBef>
              <a:spcAft>
                <a:spcPts val="0"/>
              </a:spcAft>
              <a:buNone/>
            </a:pPr>
            <a:endParaRPr sz="2400" dirty="0">
              <a:solidFill>
                <a:srgbClr val="FF0066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FF0066"/>
                </a:solidFill>
              </a:rPr>
              <a:t>Nem alkalmazható az egyes osztályok munkájának megítélésre! </a:t>
            </a:r>
            <a:r>
              <a:rPr lang="hu-HU" sz="2400" dirty="0">
                <a:solidFill>
                  <a:srgbClr val="000000"/>
                </a:solidFill>
              </a:rPr>
              <a:t>-</a:t>
            </a:r>
            <a:r>
              <a:rPr lang="hu-HU" sz="2400" dirty="0">
                <a:solidFill>
                  <a:srgbClr val="FF0066"/>
                </a:solidFill>
              </a:rPr>
              <a:t> </a:t>
            </a:r>
            <a:r>
              <a:rPr lang="hu-HU" sz="2400" dirty="0"/>
              <a:t>Több beérkezett jelentés nem a kevésbé biztonságos működés jele!</a:t>
            </a:r>
            <a:endParaRPr sz="2400" dirty="0">
              <a:solidFill>
                <a:srgbClr val="FF0066"/>
              </a:solidFill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Fontos!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47850" y="1206500"/>
            <a:ext cx="82389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400" dirty="0"/>
              <a:t>A nemkívánatos eseményeket csak akkor lehet megelőzni,  ha:</a:t>
            </a:r>
            <a:endParaRPr sz="2400" dirty="0"/>
          </a:p>
          <a:p>
            <a:pPr marL="914400" lvl="1" indent="-355600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000"/>
              <a:buChar char="–"/>
            </a:pPr>
            <a:r>
              <a:rPr lang="hu-HU" sz="2000" dirty="0"/>
              <a:t>F</a:t>
            </a:r>
            <a:r>
              <a:rPr lang="hu-HU" sz="2000" dirty="0" smtClean="0"/>
              <a:t>elismerjük</a:t>
            </a:r>
            <a:r>
              <a:rPr lang="hu-HU" sz="2000" dirty="0"/>
              <a:t>, amikor előfordul  </a:t>
            </a:r>
            <a:endParaRPr sz="2000" dirty="0"/>
          </a:p>
          <a:p>
            <a:pPr marL="914400" lvl="1" indent="-355600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000"/>
              <a:buChar char="–"/>
            </a:pPr>
            <a:r>
              <a:rPr lang="hu-HU" sz="2000" dirty="0"/>
              <a:t>M</a:t>
            </a:r>
            <a:r>
              <a:rPr lang="hu-HU" sz="2000" dirty="0" smtClean="0"/>
              <a:t>eghatározzuk </a:t>
            </a:r>
            <a:r>
              <a:rPr lang="hu-HU" sz="2000" dirty="0"/>
              <a:t>a kiváltó tényezőket, okokat</a:t>
            </a:r>
            <a:endParaRPr sz="2000" dirty="0"/>
          </a:p>
          <a:p>
            <a:pPr marL="914400" lvl="1" indent="-355600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000"/>
              <a:buChar char="–"/>
            </a:pPr>
            <a:r>
              <a:rPr lang="hu-HU" sz="2000" dirty="0"/>
              <a:t>M</a:t>
            </a:r>
            <a:r>
              <a:rPr lang="hu-HU" sz="2000" dirty="0" smtClean="0"/>
              <a:t>egkeressük </a:t>
            </a:r>
            <a:r>
              <a:rPr lang="hu-HU" sz="2000" dirty="0"/>
              <a:t>a megoldást  </a:t>
            </a:r>
            <a:endParaRPr sz="2000" dirty="0"/>
          </a:p>
          <a:p>
            <a:pPr marL="914400" lvl="1" indent="-355600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000"/>
              <a:buChar char="–"/>
            </a:pPr>
            <a:r>
              <a:rPr lang="hu-HU" sz="2000" dirty="0"/>
              <a:t>A</a:t>
            </a:r>
            <a:r>
              <a:rPr lang="hu-HU" sz="2000" dirty="0" smtClean="0"/>
              <a:t> </a:t>
            </a:r>
            <a:r>
              <a:rPr lang="hu-HU" sz="2000" dirty="0"/>
              <a:t>megelőzési lehetőségeket megosztjuk másokkal</a:t>
            </a:r>
            <a:endParaRPr sz="2000" dirty="0"/>
          </a:p>
          <a:p>
            <a:pPr marL="914400" lvl="1" indent="-355600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000"/>
              <a:buChar char="–"/>
            </a:pPr>
            <a:r>
              <a:rPr lang="hu-HU" sz="2000" dirty="0"/>
              <a:t>A</a:t>
            </a:r>
            <a:r>
              <a:rPr lang="hu-HU" sz="2000" dirty="0" smtClean="0"/>
              <a:t>z </a:t>
            </a:r>
            <a:r>
              <a:rPr lang="hu-HU" sz="2000" dirty="0"/>
              <a:t>intézkedéseket bevezetjük a napi gyakorlatba </a:t>
            </a:r>
            <a:endParaRPr sz="2000" dirty="0"/>
          </a:p>
          <a:p>
            <a:pPr marL="457200" lvl="0" indent="0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FF0066"/>
                </a:solidFill>
              </a:rPr>
              <a:t>Ha nem beszélünk róla, attól még van, és nem lesz kevesebb!</a:t>
            </a:r>
            <a:endParaRPr sz="2400" dirty="0">
              <a:solidFill>
                <a:srgbClr val="FF0066"/>
              </a:solidFill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Fogadjuk el!</a:t>
            </a:r>
            <a:endParaRPr sz="3000"/>
          </a:p>
        </p:txBody>
      </p:sp>
      <p:sp>
        <p:nvSpPr>
          <p:cNvPr id="201" name="Shape 201"/>
          <p:cNvSpPr txBox="1"/>
          <p:nvPr/>
        </p:nvSpPr>
        <p:spPr>
          <a:xfrm>
            <a:off x="169250" y="6398050"/>
            <a:ext cx="78051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</a:rPr>
              <a:t>Belicza É. Akkreditáció - Nem kívánatos események? Tanuló szervezetek! (17. NEVES Fórum) alapján</a:t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47850" y="1206500"/>
            <a:ext cx="82389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u-HU" sz="2600" dirty="0"/>
              <a:t>A jelentésekből való tanulás lehetőségei</a:t>
            </a:r>
            <a:endParaRPr sz="2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u-HU" sz="2600" dirty="0"/>
              <a:t>Betegesések</a:t>
            </a:r>
            <a:endParaRPr sz="2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hu-HU" sz="1400" dirty="0" smtClean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hu-HU" sz="1400" dirty="0" smtClean="0"/>
              <a:t>37</a:t>
            </a:r>
            <a:r>
              <a:rPr lang="hu-HU" sz="1400" dirty="0"/>
              <a:t>. NEVES Fórum előadás </a:t>
            </a:r>
            <a:r>
              <a:rPr lang="hu-HU" sz="1400" dirty="0" smtClean="0"/>
              <a:t>– részletek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hu-HU" sz="1400" dirty="0" smtClean="0"/>
              <a:t>(2016.12.08.)</a:t>
            </a:r>
            <a:endParaRPr sz="1400" dirty="0"/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3.8. A környezet állapota</a:t>
            </a:r>
            <a:endParaRPr sz="3000"/>
          </a:p>
        </p:txBody>
      </p:sp>
      <p:sp>
        <p:nvSpPr>
          <p:cNvPr id="216" name="Shape 216"/>
          <p:cNvSpPr txBox="1"/>
          <p:nvPr/>
        </p:nvSpPr>
        <p:spPr>
          <a:xfrm>
            <a:off x="169250" y="6398050"/>
            <a:ext cx="78051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</a:rPr>
              <a:t>Belicza É. A jelentésekből való tanulás lehetőségei (37. NEVES Fórum) alapján</a:t>
            </a:r>
            <a:endParaRPr sz="1200"/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9875" y="5926900"/>
            <a:ext cx="1584125" cy="9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75" y="1272250"/>
            <a:ext cx="7637579" cy="459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5.1. Milyen tevékenységhez kapcsolható az esés?</a:t>
            </a:r>
            <a:endParaRPr sz="3000"/>
          </a:p>
        </p:txBody>
      </p:sp>
      <p:sp>
        <p:nvSpPr>
          <p:cNvPr id="225" name="Shape 225"/>
          <p:cNvSpPr txBox="1"/>
          <p:nvPr/>
        </p:nvSpPr>
        <p:spPr>
          <a:xfrm>
            <a:off x="169250" y="6398050"/>
            <a:ext cx="78051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</a:rPr>
              <a:t>Belicza É. A jelentésekből való tanulás lehetőségei (37. NEVES Fórum) alapján</a:t>
            </a:r>
            <a:endParaRPr sz="1200"/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7350" y="5901925"/>
            <a:ext cx="1626650" cy="9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825" y="1231150"/>
            <a:ext cx="7048497" cy="4715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47850" y="1435100"/>
            <a:ext cx="82389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Nem várt események</a:t>
            </a:r>
            <a:endParaRPr sz="2400"/>
          </a:p>
          <a:p>
            <a:pPr marL="457200" lvl="0" indent="-3810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 NEVES program célja, elemei</a:t>
            </a:r>
            <a:endParaRPr sz="2400"/>
          </a:p>
          <a:p>
            <a:pPr marL="457200" lvl="0" indent="-3810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 jelentési rendszer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u-HU" sz="2400"/>
              <a:t>Példa - Betegesések</a:t>
            </a:r>
            <a:endParaRPr sz="2400"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Vázlat</a:t>
            </a:r>
            <a:endParaRPr sz="3000"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69250" y="44625"/>
            <a:ext cx="8772900" cy="10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/>
              <a:t>5.3. A beteg egészségi állapotából eredő tényezők, amelyek hozzájárulhattak az esés létrejöttéhez</a:t>
            </a:r>
            <a:endParaRPr sz="2800"/>
          </a:p>
        </p:txBody>
      </p:sp>
      <p:sp>
        <p:nvSpPr>
          <p:cNvPr id="234" name="Shape 234"/>
          <p:cNvSpPr txBox="1"/>
          <p:nvPr/>
        </p:nvSpPr>
        <p:spPr>
          <a:xfrm>
            <a:off x="169250" y="6398050"/>
            <a:ext cx="78051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</a:rPr>
              <a:t>Belicza É. A jelentésekből való tanulás lehetőségei (37. NEVES Fórum) alapján</a:t>
            </a:r>
            <a:endParaRPr sz="1200"/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7350" y="5901925"/>
            <a:ext cx="1626650" cy="9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9425" y="1281650"/>
            <a:ext cx="7212551" cy="4620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69250" y="44625"/>
            <a:ext cx="8772900" cy="10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/>
              <a:t>A felvételtől az esésig eltelt napok száma az összes eset százalékában</a:t>
            </a:r>
            <a:endParaRPr sz="2800"/>
          </a:p>
        </p:txBody>
      </p:sp>
      <p:sp>
        <p:nvSpPr>
          <p:cNvPr id="243" name="Shape 243"/>
          <p:cNvSpPr txBox="1"/>
          <p:nvPr/>
        </p:nvSpPr>
        <p:spPr>
          <a:xfrm>
            <a:off x="169250" y="6398050"/>
            <a:ext cx="78051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</a:rPr>
              <a:t>Belicza É. A jelentésekből való tanulás lehetőségei (37. NEVES Fórum) alapján</a:t>
            </a:r>
            <a:endParaRPr sz="1200"/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7350" y="5901925"/>
            <a:ext cx="1626650" cy="9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1406025"/>
            <a:ext cx="7433654" cy="44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47850" y="1358900"/>
            <a:ext cx="82389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 smtClean="0"/>
              <a:t>Esési </a:t>
            </a:r>
            <a:r>
              <a:rPr lang="hu-HU" sz="2400" dirty="0"/>
              <a:t>kockázatfelmérés végzése </a:t>
            </a:r>
            <a:endParaRPr sz="2400" dirty="0"/>
          </a:p>
          <a:p>
            <a:pPr marL="914400" lvl="1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</a:pPr>
            <a:r>
              <a:rPr lang="hu-HU" sz="2400" dirty="0"/>
              <a:t>K</a:t>
            </a:r>
            <a:r>
              <a:rPr lang="hu-HU" sz="2400" dirty="0" smtClean="0"/>
              <a:t>ockázatfelmérő </a:t>
            </a:r>
            <a:r>
              <a:rPr lang="hu-HU" sz="2400" dirty="0"/>
              <a:t>lap bevezetése</a:t>
            </a:r>
            <a:endParaRPr sz="2400" dirty="0"/>
          </a:p>
          <a:p>
            <a:pPr marL="914400" lvl="1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</a:pPr>
            <a:r>
              <a:rPr lang="hu-HU" sz="2400" dirty="0"/>
              <a:t>K</a:t>
            </a:r>
            <a:r>
              <a:rPr lang="hu-HU" sz="2400" dirty="0" smtClean="0"/>
              <a:t>ockázatfelmérés </a:t>
            </a:r>
            <a:r>
              <a:rPr lang="hu-HU" sz="2400" dirty="0"/>
              <a:t>végzéséért felelősök meghatározása</a:t>
            </a:r>
            <a:endParaRPr sz="2400" dirty="0"/>
          </a:p>
          <a:p>
            <a:pPr marL="914400" lvl="1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</a:pPr>
            <a:r>
              <a:rPr lang="hu-HU" sz="2400" dirty="0"/>
              <a:t>F</a:t>
            </a:r>
            <a:r>
              <a:rPr lang="hu-HU" sz="2400" dirty="0" smtClean="0"/>
              <a:t>elmérés </a:t>
            </a:r>
            <a:r>
              <a:rPr lang="hu-HU" sz="2400" dirty="0"/>
              <a:t>szükségességének meghatározása (felvételkor, állapotváltozás esetén, kiknek  a körében)</a:t>
            </a:r>
            <a:endParaRPr sz="2400" dirty="0"/>
          </a:p>
          <a:p>
            <a:pPr marL="914400" lvl="1" indent="-381000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–"/>
            </a:pPr>
            <a:r>
              <a:rPr lang="hu-HU" sz="2400" dirty="0"/>
              <a:t>M</a:t>
            </a:r>
            <a:r>
              <a:rPr lang="hu-HU" sz="2400" dirty="0" smtClean="0"/>
              <a:t>egelőzést </a:t>
            </a:r>
            <a:r>
              <a:rPr lang="hu-HU" sz="2400" dirty="0"/>
              <a:t>célzó intézkedések meghatározása a kockázatokhoz rendelten</a:t>
            </a:r>
            <a:endParaRPr sz="2400" dirty="0"/>
          </a:p>
        </p:txBody>
      </p:sp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Megoldási javaslatok I.</a:t>
            </a:r>
            <a:endParaRPr sz="3000"/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169250" y="6398050"/>
            <a:ext cx="78051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</a:rPr>
              <a:t>Belicza É. A jelentésekből való tanulás lehetőségei (37. NEVES Fórum) alapján</a:t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47850" y="1206500"/>
            <a:ext cx="82389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E</a:t>
            </a:r>
            <a:r>
              <a:rPr lang="hu-HU" sz="2400" dirty="0" smtClean="0"/>
              <a:t>sési </a:t>
            </a:r>
            <a:r>
              <a:rPr lang="hu-HU" sz="2400" dirty="0"/>
              <a:t>kockázatot okozó gyógyszerek azonosítása, megelőzést célzó intézkedések meghatározása, oktatása dolgozóknak, betegeknek, felelős kijelölése </a:t>
            </a:r>
            <a:endParaRPr sz="2400" dirty="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B</a:t>
            </a:r>
            <a:r>
              <a:rPr lang="hu-HU" sz="2400" dirty="0" smtClean="0"/>
              <a:t>etegoktatási </a:t>
            </a:r>
            <a:r>
              <a:rPr lang="hu-HU" sz="2400" dirty="0"/>
              <a:t>anyagok kidolgozása, dolgozók oktatása, beteg oktatásáért felelős személy kijelölése </a:t>
            </a:r>
            <a:endParaRPr sz="2400" dirty="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D</a:t>
            </a:r>
            <a:r>
              <a:rPr lang="hu-HU" sz="2400" dirty="0" smtClean="0"/>
              <a:t>olgozók </a:t>
            </a:r>
            <a:r>
              <a:rPr lang="hu-HU" sz="2400" dirty="0"/>
              <a:t>oktatása kockázatfelmérésre, megelőző intézkedésekre </a:t>
            </a:r>
            <a:endParaRPr sz="2400" dirty="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hu-HU" sz="2400" dirty="0"/>
              <a:t>B</a:t>
            </a:r>
            <a:r>
              <a:rPr lang="hu-HU" sz="2400" dirty="0" smtClean="0"/>
              <a:t>etegátadási </a:t>
            </a:r>
            <a:r>
              <a:rPr lang="hu-HU" sz="2400" dirty="0"/>
              <a:t>csekklista, amely kitér az esési kockázatokra, szükséges és megtörtént prevenciós intézkedésekre </a:t>
            </a:r>
            <a:endParaRPr sz="2400" dirty="0"/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Megoldási javaslatok II.</a:t>
            </a:r>
            <a:endParaRPr sz="3000"/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169250" y="6398050"/>
            <a:ext cx="78051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</a:rPr>
              <a:t>Belicza É. A jelentésekből való tanulás lehetőségei (37. NEVES Fórum) alapján</a:t>
            </a: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47850" y="1206500"/>
            <a:ext cx="82389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 nemkívánatos események jelentős része megelőzhető</a:t>
            </a:r>
            <a:endParaRPr sz="240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Ezen események hátterében legtöbbször szervezési probléma áll</a:t>
            </a:r>
            <a:endParaRPr sz="240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Ha megismerjük az események okait, intézkedéseket tudunk hozni megelőzésükre</a:t>
            </a:r>
            <a:endParaRPr sz="240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A NEVES jelentési rendszer az okok megismerését támogatja</a:t>
            </a:r>
            <a:endParaRPr sz="2400"/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hu-HU" sz="2400"/>
              <a:t>A NEVES Fórum a megelőzési lehetőségek, jó gyakorlatok terjesztését segíti</a:t>
            </a:r>
            <a:endParaRPr sz="2400"/>
          </a:p>
        </p:txBody>
      </p:sp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Összegzés</a:t>
            </a:r>
            <a:endParaRPr sz="3000"/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47850" y="1206500"/>
            <a:ext cx="82389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04040"/>
              </a:solidFill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0404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hu-HU" sz="2400" u="sng">
                <a:solidFill>
                  <a:srgbClr val="1155CC"/>
                </a:solidFill>
                <a:hlinkClick r:id="rId3"/>
              </a:rPr>
              <a:t>http://info.nevesforum.hu/</a:t>
            </a:r>
            <a:endParaRPr sz="2400">
              <a:solidFill>
                <a:srgbClr val="404040"/>
              </a:solidFill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04040"/>
              </a:solidFill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u="sng">
                <a:solidFill>
                  <a:srgbClr val="1155CC"/>
                </a:solidFill>
                <a:hlinkClick r:id="rId4"/>
              </a:rPr>
              <a:t>neves@emk.sote.hu</a:t>
            </a:r>
            <a:endParaRPr sz="2400"/>
          </a:p>
        </p:txBody>
      </p:sp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További információk</a:t>
            </a:r>
            <a:endParaRPr sz="3000"/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809750" y="2838450"/>
            <a:ext cx="44196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hu-HU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KÖSZÖNÖM </a:t>
            </a:r>
            <a:br>
              <a:rPr lang="hu-HU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FIGYELMET!</a:t>
            </a:r>
            <a:endParaRPr sz="4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01955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48009" y="1114390"/>
            <a:ext cx="82389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404040"/>
                </a:solidFill>
              </a:rPr>
              <a:t>Egészségügyi ellátással kapcsolatos nemkívánatos </a:t>
            </a:r>
            <a:r>
              <a:rPr lang="hu-HU" sz="2400" dirty="0" smtClean="0">
                <a:solidFill>
                  <a:srgbClr val="404040"/>
                </a:solidFill>
              </a:rPr>
              <a:t>események</a:t>
            </a:r>
            <a:endParaRPr sz="2400" dirty="0" smtClean="0">
              <a:solidFill>
                <a:srgbClr val="404040"/>
              </a:solidFill>
            </a:endParaRPr>
          </a:p>
          <a:p>
            <a:pPr lvl="0" indent="-381000" algn="just">
              <a:lnSpc>
                <a:spcPct val="125000"/>
              </a:lnSpc>
              <a:spcBef>
                <a:spcPts val="0"/>
              </a:spcBef>
              <a:buSzPts val="2400"/>
            </a:pPr>
            <a:r>
              <a:rPr lang="hu-HU" sz="2400" dirty="0">
                <a:solidFill>
                  <a:srgbClr val="404040"/>
                </a:solidFill>
              </a:rPr>
              <a:t>A</a:t>
            </a:r>
            <a:r>
              <a:rPr lang="hu-HU" sz="2400" dirty="0" smtClean="0">
                <a:solidFill>
                  <a:srgbClr val="404040"/>
                </a:solidFill>
              </a:rPr>
              <a:t>zok a betegsérülések, károsodások, melyek az ellátás következményeinek tekinthetőek, nem pedig a kezelt betegség szövődményei</a:t>
            </a:r>
          </a:p>
          <a:p>
            <a:pPr marL="457200" lvl="0" indent="-3810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>
                <a:solidFill>
                  <a:srgbClr val="404040"/>
                </a:solidFill>
              </a:rPr>
              <a:t>A</a:t>
            </a:r>
            <a:r>
              <a:rPr lang="hu-HU" sz="2400" dirty="0" smtClean="0">
                <a:solidFill>
                  <a:srgbClr val="404040"/>
                </a:solidFill>
              </a:rPr>
              <a:t>z </a:t>
            </a:r>
            <a:r>
              <a:rPr lang="hu-HU" sz="2400" dirty="0">
                <a:solidFill>
                  <a:srgbClr val="404040"/>
                </a:solidFill>
              </a:rPr>
              <a:t>esetek 75-80%-</a:t>
            </a:r>
            <a:r>
              <a:rPr lang="hu-HU" sz="2400" dirty="0" err="1">
                <a:solidFill>
                  <a:srgbClr val="404040"/>
                </a:solidFill>
              </a:rPr>
              <a:t>ában</a:t>
            </a:r>
            <a:r>
              <a:rPr lang="hu-HU" sz="2400" dirty="0">
                <a:solidFill>
                  <a:srgbClr val="404040"/>
                </a:solidFill>
              </a:rPr>
              <a:t> </a:t>
            </a:r>
            <a:r>
              <a:rPr lang="hu-HU" sz="2400" dirty="0" smtClean="0">
                <a:solidFill>
                  <a:srgbClr val="404040"/>
                </a:solidFill>
              </a:rPr>
              <a:t>kialakulásuk </a:t>
            </a:r>
            <a:r>
              <a:rPr lang="hu-HU" sz="2400" dirty="0">
                <a:solidFill>
                  <a:srgbClr val="404040"/>
                </a:solidFill>
              </a:rPr>
              <a:t>hátterében: </a:t>
            </a:r>
            <a:endParaRPr sz="2400" dirty="0">
              <a:solidFill>
                <a:srgbClr val="404040"/>
              </a:solidFill>
            </a:endParaRPr>
          </a:p>
          <a:p>
            <a:pPr marL="914400" lvl="1" indent="-3556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hu-HU" sz="2000" dirty="0" smtClean="0">
                <a:solidFill>
                  <a:srgbClr val="404040"/>
                </a:solidFill>
              </a:rPr>
              <a:t>A f</a:t>
            </a:r>
            <a:r>
              <a:rPr lang="hu-HU" sz="2000" dirty="0" smtClean="0">
                <a:solidFill>
                  <a:srgbClr val="404040"/>
                </a:solidFill>
              </a:rPr>
              <a:t>olyamatok </a:t>
            </a:r>
            <a:r>
              <a:rPr lang="hu-HU" sz="2000" dirty="0">
                <a:solidFill>
                  <a:srgbClr val="404040"/>
                </a:solidFill>
              </a:rPr>
              <a:t>nem megfelelő megtervezése és/vagy működtetése </a:t>
            </a:r>
            <a:endParaRPr sz="2000" dirty="0">
              <a:solidFill>
                <a:srgbClr val="404040"/>
              </a:solidFill>
            </a:endParaRPr>
          </a:p>
          <a:p>
            <a:pPr marL="914400" lvl="1" indent="-3556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hu-HU" sz="2000" dirty="0" smtClean="0">
                <a:solidFill>
                  <a:srgbClr val="404040"/>
                </a:solidFill>
              </a:rPr>
              <a:t>Mu</a:t>
            </a:r>
            <a:r>
              <a:rPr lang="hu-HU" sz="2000" dirty="0" smtClean="0">
                <a:solidFill>
                  <a:srgbClr val="404040"/>
                </a:solidFill>
              </a:rPr>
              <a:t>nkahelyi </a:t>
            </a:r>
            <a:r>
              <a:rPr lang="hu-HU" sz="2000" dirty="0">
                <a:solidFill>
                  <a:srgbClr val="404040"/>
                </a:solidFill>
              </a:rPr>
              <a:t>körülmények</a:t>
            </a:r>
            <a:endParaRPr sz="2000" dirty="0">
              <a:solidFill>
                <a:srgbClr val="404040"/>
              </a:solidFill>
            </a:endParaRPr>
          </a:p>
          <a:p>
            <a:pPr marL="914400" lvl="1" indent="-3556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hu-HU" sz="2000" dirty="0">
                <a:solidFill>
                  <a:srgbClr val="404040"/>
                </a:solidFill>
              </a:rPr>
              <a:t>N</a:t>
            </a:r>
            <a:r>
              <a:rPr lang="hu-HU" sz="2000" dirty="0" smtClean="0">
                <a:solidFill>
                  <a:srgbClr val="404040"/>
                </a:solidFill>
              </a:rPr>
              <a:t>em </a:t>
            </a:r>
            <a:r>
              <a:rPr lang="hu-HU" sz="2000" dirty="0">
                <a:solidFill>
                  <a:srgbClr val="404040"/>
                </a:solidFill>
              </a:rPr>
              <a:t>megfelelő </a:t>
            </a:r>
            <a:r>
              <a:rPr lang="hu-HU" sz="2000" dirty="0" smtClean="0">
                <a:solidFill>
                  <a:srgbClr val="404040"/>
                </a:solidFill>
              </a:rPr>
              <a:t>kommunikáció</a:t>
            </a:r>
            <a:endParaRPr sz="2400" dirty="0">
              <a:solidFill>
                <a:srgbClr val="FF0066"/>
              </a:solidFill>
            </a:endParaRPr>
          </a:p>
          <a:p>
            <a:pPr marL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FF0066"/>
                </a:solidFill>
              </a:rPr>
              <a:t>NEM lehet egyes személyek felelősségre vonásával az újabb eseményeket megelőzni!</a:t>
            </a:r>
            <a:endParaRPr sz="2400" dirty="0">
              <a:solidFill>
                <a:srgbClr val="FF0066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Nem várt események</a:t>
            </a:r>
            <a:endParaRPr sz="3000"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1700" y="5905500"/>
            <a:ext cx="1892298" cy="95250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287200" y="6396400"/>
            <a:ext cx="62853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19125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solidFill>
                  <a:srgbClr val="333333"/>
                </a:solidFill>
              </a:rPr>
              <a:t>Belicza, É., Lám, J. (2013.) Egészségügyi minőségbiztosítás.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47850" y="1435100"/>
            <a:ext cx="82389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hu-HU"/>
              <a:t>“</a:t>
            </a:r>
            <a:r>
              <a:rPr lang="hu-HU" i="1"/>
              <a:t>Tanulni nem a hiba elítéléséből, hanem csakis a megértéséből lehet.</a:t>
            </a:r>
            <a:r>
              <a:rPr lang="hu-HU"/>
              <a:t>”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hu-HU" sz="2000"/>
              <a:t>Rudolf Steiner</a:t>
            </a:r>
            <a:endParaRPr sz="2000">
              <a:solidFill>
                <a:srgbClr val="2A400D"/>
              </a:solidFill>
              <a:highlight>
                <a:srgbClr val="F4F5F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82225" y="1140725"/>
            <a:ext cx="8743800" cy="49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NEVES = </a:t>
            </a:r>
            <a:r>
              <a:rPr lang="hu-HU" sz="2400" b="1"/>
              <a:t>NE</a:t>
            </a:r>
            <a:r>
              <a:rPr lang="hu-HU" sz="2400"/>
              <a:t>m </a:t>
            </a:r>
            <a:r>
              <a:rPr lang="hu-HU" sz="2400" b="1"/>
              <a:t>V</a:t>
            </a:r>
            <a:r>
              <a:rPr lang="hu-HU" sz="2400"/>
              <a:t>árt </a:t>
            </a:r>
            <a:r>
              <a:rPr lang="hu-HU" sz="2400" b="1"/>
              <a:t>ES</a:t>
            </a:r>
            <a:r>
              <a:rPr lang="hu-HU" sz="2400"/>
              <a:t>emények</a:t>
            </a:r>
            <a:endParaRPr sz="2400"/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2005-ben WHO irányelv</a:t>
            </a:r>
            <a:endParaRPr sz="2400"/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/>
              <a:t>2006-ban WHO és EüM felkérés</a:t>
            </a:r>
            <a:endParaRPr sz="2400"/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Mi a NEVES?</a:t>
            </a:r>
            <a:endParaRPr sz="3000"/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079" y="2827454"/>
            <a:ext cx="5351960" cy="403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47850" y="1282700"/>
            <a:ext cx="82389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A</a:t>
            </a:r>
            <a:r>
              <a:rPr lang="hu-HU" sz="2400" dirty="0" smtClean="0"/>
              <a:t> </a:t>
            </a:r>
            <a:r>
              <a:rPr lang="hu-HU" sz="2400" dirty="0"/>
              <a:t>betegek és az egészségügyben dolgozók biztonságának javítása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betegbiztonsági kutatások támogatása 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S</a:t>
            </a:r>
            <a:r>
              <a:rPr lang="hu-HU" sz="2400" dirty="0" smtClean="0"/>
              <a:t>zervezeti </a:t>
            </a:r>
            <a:r>
              <a:rPr lang="hu-HU" sz="2400" dirty="0"/>
              <a:t>tanulás elősegítése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T</a:t>
            </a:r>
            <a:r>
              <a:rPr lang="hu-HU" sz="2400" dirty="0" smtClean="0"/>
              <a:t>ámogatás </a:t>
            </a:r>
            <a:r>
              <a:rPr lang="hu-HU" sz="2400" dirty="0"/>
              <a:t>a nemkívánatos események gyökérokainak elemzéséhez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A</a:t>
            </a:r>
            <a:r>
              <a:rPr lang="hu-HU" sz="2400" dirty="0" smtClean="0"/>
              <a:t>jánlások </a:t>
            </a:r>
            <a:r>
              <a:rPr lang="hu-HU" sz="2400" dirty="0"/>
              <a:t>megfogalmazása a nemkívánatos események megelőzésével kapcsolatban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 smtClean="0"/>
              <a:t>Betegbiztonsággal </a:t>
            </a:r>
            <a:r>
              <a:rPr lang="hu-HU" sz="2400" dirty="0"/>
              <a:t>kapcsolatos, létező jó gyakorlatok feltérképezése </a:t>
            </a:r>
            <a:endParaRPr sz="2400" dirty="0"/>
          </a:p>
          <a:p>
            <a:pPr marL="457200" lvl="0" indent="-3810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hu-HU" sz="2400" dirty="0" smtClean="0"/>
              <a:t>Betegbiztonsági </a:t>
            </a:r>
            <a:r>
              <a:rPr lang="hu-HU" sz="2400" dirty="0"/>
              <a:t>kultúra terjesztése</a:t>
            </a:r>
            <a:endParaRPr sz="2400" dirty="0"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A NEVES program célja</a:t>
            </a:r>
            <a:endParaRPr sz="3000"/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48000" y="1312325"/>
            <a:ext cx="82389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Jelentési rendszer</a:t>
            </a:r>
            <a:endParaRPr sz="2400" dirty="0"/>
          </a:p>
          <a:p>
            <a:pPr marL="1371600" lvl="2" indent="-3556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u-HU" sz="2000" u="sng" dirty="0">
                <a:solidFill>
                  <a:srgbClr val="1155CC"/>
                </a:solidFill>
                <a:hlinkClick r:id="rId3"/>
              </a:rPr>
              <a:t>http://neves.nevesforum.hu/</a:t>
            </a:r>
            <a:r>
              <a:rPr lang="hu-HU" sz="2000" dirty="0">
                <a:solidFill>
                  <a:srgbClr val="404040"/>
                </a:solidFill>
              </a:rPr>
              <a:t> </a:t>
            </a:r>
            <a:endParaRPr sz="2000" dirty="0">
              <a:solidFill>
                <a:srgbClr val="404040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1000" dirty="0"/>
          </a:p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Fórum</a:t>
            </a:r>
            <a:endParaRPr sz="2400" dirty="0"/>
          </a:p>
          <a:p>
            <a: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u-HU" sz="2000" dirty="0"/>
              <a:t>K</a:t>
            </a:r>
            <a:r>
              <a:rPr lang="hu-HU" sz="2000" dirty="0" smtClean="0"/>
              <a:t>éthavonta</a:t>
            </a:r>
            <a:endParaRPr sz="2000" dirty="0"/>
          </a:p>
          <a:p>
            <a: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u-HU" sz="2000" dirty="0" smtClean="0"/>
              <a:t>In</a:t>
            </a:r>
            <a:r>
              <a:rPr lang="hu-HU" sz="2000" dirty="0" smtClean="0"/>
              <a:t>gyenes</a:t>
            </a:r>
            <a:r>
              <a:rPr lang="hu-HU" sz="2000" dirty="0"/>
              <a:t>, regisztrációhoz kötött</a:t>
            </a:r>
            <a:endParaRPr sz="2000" dirty="0"/>
          </a:p>
          <a:p>
            <a: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u-HU" sz="2000" dirty="0"/>
              <a:t>H</a:t>
            </a:r>
            <a:r>
              <a:rPr lang="hu-HU" sz="2000" dirty="0" smtClean="0"/>
              <a:t>onlap </a:t>
            </a:r>
            <a:r>
              <a:rPr lang="hu-HU" sz="2000" u="sng" dirty="0">
                <a:solidFill>
                  <a:srgbClr val="1155CC"/>
                </a:solidFill>
                <a:hlinkClick r:id="rId4"/>
              </a:rPr>
              <a:t>http://info.nevesforum.hu/</a:t>
            </a:r>
            <a:r>
              <a:rPr lang="hu-HU" sz="2000" u="sng" dirty="0">
                <a:solidFill>
                  <a:srgbClr val="1155CC"/>
                </a:solidFill>
              </a:rPr>
              <a:t> </a:t>
            </a:r>
            <a:endParaRPr sz="20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/>
          </a:p>
          <a:p>
            <a: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Oki kutatások</a:t>
            </a:r>
            <a:endParaRPr sz="2400" dirty="0"/>
          </a:p>
          <a:p>
            <a: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u-HU" sz="2000" dirty="0"/>
              <a:t>8 témában</a:t>
            </a:r>
            <a:endParaRPr sz="2000" dirty="0"/>
          </a:p>
          <a:p>
            <a: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hu-HU" sz="2000" dirty="0"/>
              <a:t>"EFOP-1.8.0-VEKOP-17 az Egészségügyi ellátórendszer szakmai módszertani fejlesztése" c. kiemelt projekt keretében</a:t>
            </a:r>
            <a:endParaRPr sz="2000" dirty="0"/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A NEVES program elemei</a:t>
            </a:r>
            <a:endParaRPr sz="3000"/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48000" y="1159925"/>
            <a:ext cx="82389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2020. szeptemberig, várhatóan a következő témákban:</a:t>
            </a:r>
            <a:endParaRPr sz="2400" dirty="0"/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hu-HU" sz="2000" dirty="0">
                <a:latin typeface="+mj-lt"/>
                <a:ea typeface="Calibri"/>
                <a:cs typeface="Calibri"/>
                <a:sym typeface="Calibri"/>
              </a:rPr>
              <a:t>Tűszúrásos sérülések</a:t>
            </a:r>
            <a:endParaRPr sz="2000" dirty="0">
              <a:latin typeface="+mj-lt"/>
              <a:ea typeface="Calibri"/>
              <a:cs typeface="Calibri"/>
              <a:sym typeface="Calibri"/>
            </a:endParaRP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–"/>
            </a:pPr>
            <a:r>
              <a:rPr lang="hu-HU" sz="2000" dirty="0">
                <a:latin typeface="+mj-lt"/>
                <a:ea typeface="Calibri"/>
                <a:cs typeface="Calibri"/>
                <a:sym typeface="Calibri"/>
              </a:rPr>
              <a:t>Betegesés</a:t>
            </a:r>
            <a:endParaRPr sz="2000" dirty="0">
              <a:latin typeface="+mj-lt"/>
              <a:ea typeface="Calibri"/>
              <a:cs typeface="Calibri"/>
              <a:sym typeface="Calibri"/>
            </a:endParaRP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–"/>
            </a:pPr>
            <a:r>
              <a:rPr lang="hu-HU" sz="2000" dirty="0" err="1">
                <a:latin typeface="+mj-lt"/>
                <a:ea typeface="Calibri"/>
                <a:cs typeface="Calibri"/>
                <a:sym typeface="Calibri"/>
              </a:rPr>
              <a:t>Decubitus</a:t>
            </a:r>
            <a:endParaRPr sz="2000" dirty="0">
              <a:latin typeface="+mj-lt"/>
              <a:ea typeface="Calibri"/>
              <a:cs typeface="Calibri"/>
              <a:sym typeface="Calibri"/>
            </a:endParaRP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–"/>
            </a:pPr>
            <a:r>
              <a:rPr lang="hu-HU" sz="2000" dirty="0">
                <a:latin typeface="+mj-lt"/>
                <a:ea typeface="Calibri"/>
                <a:cs typeface="Calibri"/>
                <a:sym typeface="Calibri"/>
              </a:rPr>
              <a:t>Elmaradt tervezett műtétek</a:t>
            </a:r>
            <a:endParaRPr sz="2000" dirty="0">
              <a:latin typeface="+mj-lt"/>
              <a:ea typeface="Calibri"/>
              <a:cs typeface="Calibri"/>
              <a:sym typeface="Calibri"/>
            </a:endParaRP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–"/>
            </a:pPr>
            <a:r>
              <a:rPr lang="hu-HU" sz="2000" dirty="0">
                <a:latin typeface="+mj-lt"/>
                <a:ea typeface="Calibri"/>
                <a:cs typeface="Calibri"/>
                <a:sym typeface="Calibri"/>
              </a:rPr>
              <a:t>Betegcsere</a:t>
            </a:r>
            <a:endParaRPr sz="2000" dirty="0">
              <a:latin typeface="+mj-lt"/>
              <a:ea typeface="Calibri"/>
              <a:cs typeface="Calibri"/>
              <a:sym typeface="Calibri"/>
            </a:endParaRP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–"/>
            </a:pPr>
            <a:r>
              <a:rPr lang="hu-HU" sz="2000" dirty="0" err="1">
                <a:latin typeface="+mj-lt"/>
                <a:ea typeface="Calibri"/>
                <a:cs typeface="Calibri"/>
                <a:sym typeface="Calibri"/>
              </a:rPr>
              <a:t>Újraélesztés</a:t>
            </a:r>
            <a:endParaRPr sz="2000" dirty="0">
              <a:latin typeface="+mj-lt"/>
              <a:ea typeface="Calibri"/>
              <a:cs typeface="Calibri"/>
              <a:sym typeface="Calibri"/>
            </a:endParaRP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–"/>
            </a:pPr>
            <a:r>
              <a:rPr lang="hu-HU" sz="2000" dirty="0">
                <a:latin typeface="+mj-lt"/>
                <a:ea typeface="Calibri"/>
                <a:cs typeface="Calibri"/>
                <a:sym typeface="Calibri"/>
              </a:rPr>
              <a:t>Beteg eltűnése, elkóborlása </a:t>
            </a:r>
            <a:endParaRPr sz="2000" dirty="0">
              <a:latin typeface="+mj-lt"/>
              <a:ea typeface="Calibri"/>
              <a:cs typeface="Calibri"/>
              <a:sym typeface="Calibri"/>
            </a:endParaRP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–"/>
            </a:pPr>
            <a:r>
              <a:rPr lang="hu-HU" sz="2000" dirty="0">
                <a:latin typeface="+mj-lt"/>
                <a:ea typeface="Calibri"/>
                <a:cs typeface="Calibri"/>
                <a:sym typeface="Calibri"/>
              </a:rPr>
              <a:t>Dolgozót ért bántalmazás </a:t>
            </a:r>
            <a:endParaRPr sz="2000" dirty="0">
              <a:latin typeface="+mj-lt"/>
              <a:ea typeface="Calibri"/>
              <a:cs typeface="Calibri"/>
              <a:sym typeface="Calibri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Cél: intézmények támogatása saját adataik feldolgozásában, értelmezésében, megfelelő megelőző intézkedések fellelésében</a:t>
            </a:r>
            <a:endParaRPr sz="2400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Eredmények közzététele: </a:t>
            </a:r>
            <a:endParaRPr sz="2400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hu-HU" sz="2400" u="sng" dirty="0">
                <a:solidFill>
                  <a:srgbClr val="1155CC"/>
                </a:solidFill>
                <a:hlinkClick r:id="rId3"/>
              </a:rPr>
              <a:t>http://info.nevesforum.hu/</a:t>
            </a:r>
            <a:r>
              <a:rPr lang="hu-HU" sz="2400" u="sng" dirty="0">
                <a:solidFill>
                  <a:srgbClr val="1155CC"/>
                </a:solidFill>
              </a:rPr>
              <a:t> </a:t>
            </a:r>
            <a:endParaRPr sz="2400" dirty="0"/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Oki kutatások</a:t>
            </a:r>
            <a:endParaRPr sz="3000"/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47850" y="1244600"/>
            <a:ext cx="8238900" cy="46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H</a:t>
            </a:r>
            <a:r>
              <a:rPr lang="hu-HU" sz="2400" dirty="0" smtClean="0"/>
              <a:t>azai </a:t>
            </a:r>
            <a:r>
              <a:rPr lang="hu-HU" sz="2400" dirty="0"/>
              <a:t>intézmények számára</a:t>
            </a:r>
            <a:endParaRPr sz="24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I</a:t>
            </a:r>
            <a:r>
              <a:rPr lang="hu-HU" sz="2400" dirty="0" smtClean="0"/>
              <a:t>ngyenes</a:t>
            </a:r>
            <a:r>
              <a:rPr lang="hu-HU" sz="2400" dirty="0"/>
              <a:t>, regisztrációhoz kötött</a:t>
            </a:r>
            <a:endParaRPr sz="24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Ö</a:t>
            </a:r>
            <a:r>
              <a:rPr lang="hu-HU" sz="2400" dirty="0" smtClean="0"/>
              <a:t>nkéntes</a:t>
            </a:r>
            <a:endParaRPr sz="24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 smtClean="0"/>
              <a:t>A</a:t>
            </a:r>
            <a:r>
              <a:rPr lang="hu-HU" sz="2400" dirty="0" smtClean="0"/>
              <a:t>nonim, szankciómentes</a:t>
            </a:r>
            <a:endParaRPr sz="24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O</a:t>
            </a:r>
            <a:r>
              <a:rPr lang="hu-HU" sz="2400" dirty="0" smtClean="0"/>
              <a:t>nline </a:t>
            </a:r>
            <a:r>
              <a:rPr lang="hu-HU" sz="2400" dirty="0"/>
              <a:t>adatrögzítés</a:t>
            </a:r>
            <a:endParaRPr sz="2400" dirty="0"/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hu-HU" sz="2400" dirty="0"/>
              <a:t>E</a:t>
            </a:r>
            <a:r>
              <a:rPr lang="hu-HU" sz="2400" dirty="0" smtClean="0"/>
              <a:t>gészségügyi </a:t>
            </a:r>
            <a:r>
              <a:rPr lang="hu-HU" sz="2400" dirty="0"/>
              <a:t>intézményekben bekövetkező nem várt események</a:t>
            </a:r>
            <a:endParaRPr sz="2400" dirty="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hu-HU" sz="2000" dirty="0"/>
              <a:t>R</a:t>
            </a:r>
            <a:r>
              <a:rPr lang="hu-HU" sz="2000" dirty="0" smtClean="0"/>
              <a:t>egisztrálása</a:t>
            </a:r>
            <a:endParaRPr sz="2000" dirty="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hu-HU" sz="2000" dirty="0"/>
              <a:t>O</a:t>
            </a:r>
            <a:r>
              <a:rPr lang="hu-HU" sz="2000" dirty="0" smtClean="0"/>
              <a:t>kok </a:t>
            </a:r>
            <a:r>
              <a:rPr lang="hu-HU" sz="2000" dirty="0"/>
              <a:t>keresésének támogatása</a:t>
            </a:r>
            <a:endParaRPr sz="2000" dirty="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hu-HU" sz="2000" dirty="0"/>
              <a:t>S</a:t>
            </a:r>
            <a:r>
              <a:rPr lang="hu-HU" sz="2000" dirty="0" smtClean="0"/>
              <a:t>tatisztikák </a:t>
            </a:r>
            <a:r>
              <a:rPr lang="hu-HU" sz="2000" dirty="0"/>
              <a:t>készítése</a:t>
            </a:r>
            <a:endParaRPr sz="2000" dirty="0"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hu-HU" sz="2000" dirty="0"/>
              <a:t>S</a:t>
            </a:r>
            <a:r>
              <a:rPr lang="hu-HU" sz="2000" dirty="0" smtClean="0"/>
              <a:t>aját </a:t>
            </a:r>
            <a:r>
              <a:rPr lang="hu-HU" sz="2000" dirty="0"/>
              <a:t>adatok országos adatokkal való összevetésének lehetősége</a:t>
            </a:r>
            <a:endParaRPr sz="2000" dirty="0"/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48009" y="44625"/>
            <a:ext cx="82389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/>
              <a:t>A jelentési rendszer </a:t>
            </a:r>
            <a:endParaRPr sz="3000"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298" y="5805490"/>
            <a:ext cx="1790700" cy="105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942</Words>
  <Application>Microsoft Office PowerPoint</Application>
  <PresentationFormat>Diavetítés a képernyőre (4:3 oldalarány)</PresentationFormat>
  <Paragraphs>269</Paragraphs>
  <Slides>26</Slides>
  <Notes>26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Calibri</vt:lpstr>
      <vt:lpstr>Verdana</vt:lpstr>
      <vt:lpstr>Office-téma</vt:lpstr>
      <vt:lpstr>A NEVES program</vt:lpstr>
      <vt:lpstr>Vázlat</vt:lpstr>
      <vt:lpstr>Nem várt események</vt:lpstr>
      <vt:lpstr>PowerPoint-bemutató</vt:lpstr>
      <vt:lpstr>Mi a NEVES?</vt:lpstr>
      <vt:lpstr>A NEVES program célja</vt:lpstr>
      <vt:lpstr>A NEVES program elemei</vt:lpstr>
      <vt:lpstr>Oki kutatások</vt:lpstr>
      <vt:lpstr>A jelentési rendszer </vt:lpstr>
      <vt:lpstr>Mire jó? Mire nem jó?</vt:lpstr>
      <vt:lpstr>Jelentőlapok jellemzői</vt:lpstr>
      <vt:lpstr>Minta (a kérdőív felépítése, elrendezése)</vt:lpstr>
      <vt:lpstr>Jelenthető témakörök I.</vt:lpstr>
      <vt:lpstr>Jelenthető témakörök II.</vt:lpstr>
      <vt:lpstr>Fontos!</vt:lpstr>
      <vt:lpstr>Fogadjuk el!</vt:lpstr>
      <vt:lpstr>PowerPoint-bemutató</vt:lpstr>
      <vt:lpstr>3.8. A környezet állapota</vt:lpstr>
      <vt:lpstr>5.1. Milyen tevékenységhez kapcsolható az esés?</vt:lpstr>
      <vt:lpstr>5.3. A beteg egészségi állapotából eredő tényezők, amelyek hozzájárulhattak az esés létrejöttéhez</vt:lpstr>
      <vt:lpstr>A felvételtől az esésig eltelt napok száma az összes eset százalékában</vt:lpstr>
      <vt:lpstr>Megoldási javaslatok I.</vt:lpstr>
      <vt:lpstr>Megoldási javaslatok II.</vt:lpstr>
      <vt:lpstr>Összegzés</vt:lpstr>
      <vt:lpstr>További információk</vt:lpstr>
      <vt:lpstr>KÖSZÖNÖM 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NEVES program</dc:title>
  <dc:creator>sinka</dc:creator>
  <cp:lastModifiedBy>Sinka Erika</cp:lastModifiedBy>
  <cp:revision>9</cp:revision>
  <dcterms:modified xsi:type="dcterms:W3CDTF">2018-03-13T13:39:25Z</dcterms:modified>
</cp:coreProperties>
</file>